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8"/>
  </p:notesMasterIdLst>
  <p:sldIdLst>
    <p:sldId id="297" r:id="rId2"/>
    <p:sldId id="517" r:id="rId3"/>
    <p:sldId id="328" r:id="rId4"/>
    <p:sldId id="354" r:id="rId5"/>
    <p:sldId id="527" r:id="rId6"/>
    <p:sldId id="528" r:id="rId7"/>
    <p:sldId id="401" r:id="rId8"/>
    <p:sldId id="402" r:id="rId9"/>
    <p:sldId id="403" r:id="rId10"/>
    <p:sldId id="458" r:id="rId11"/>
    <p:sldId id="459" r:id="rId12"/>
    <p:sldId id="355" r:id="rId13"/>
    <p:sldId id="356" r:id="rId14"/>
    <p:sldId id="357" r:id="rId15"/>
    <p:sldId id="358" r:id="rId16"/>
    <p:sldId id="359" r:id="rId17"/>
    <p:sldId id="363" r:id="rId18"/>
    <p:sldId id="464" r:id="rId19"/>
    <p:sldId id="465" r:id="rId20"/>
    <p:sldId id="365" r:id="rId21"/>
    <p:sldId id="364" r:id="rId22"/>
    <p:sldId id="366" r:id="rId23"/>
    <p:sldId id="367" r:id="rId24"/>
    <p:sldId id="368" r:id="rId25"/>
    <p:sldId id="369" r:id="rId26"/>
    <p:sldId id="467" r:id="rId27"/>
    <p:sldId id="468" r:id="rId28"/>
    <p:sldId id="469" r:id="rId29"/>
    <p:sldId id="515" r:id="rId30"/>
    <p:sldId id="516" r:id="rId31"/>
    <p:sldId id="509" r:id="rId32"/>
    <p:sldId id="510" r:id="rId33"/>
    <p:sldId id="526" r:id="rId34"/>
    <p:sldId id="484" r:id="rId35"/>
    <p:sldId id="477" r:id="rId36"/>
    <p:sldId id="485" r:id="rId37"/>
    <p:sldId id="454" r:id="rId38"/>
    <p:sldId id="382" r:id="rId39"/>
    <p:sldId id="488" r:id="rId40"/>
    <p:sldId id="487" r:id="rId41"/>
    <p:sldId id="479" r:id="rId42"/>
    <p:sldId id="480" r:id="rId43"/>
    <p:sldId id="481" r:id="rId44"/>
    <p:sldId id="482" r:id="rId45"/>
    <p:sldId id="483" r:id="rId46"/>
    <p:sldId id="489" r:id="rId47"/>
    <p:sldId id="448" r:id="rId48"/>
    <p:sldId id="449" r:id="rId49"/>
    <p:sldId id="450" r:id="rId50"/>
    <p:sldId id="404" r:id="rId51"/>
    <p:sldId id="518" r:id="rId52"/>
    <p:sldId id="511" r:id="rId53"/>
    <p:sldId id="492" r:id="rId54"/>
    <p:sldId id="378" r:id="rId55"/>
    <p:sldId id="493" r:id="rId56"/>
    <p:sldId id="451" r:id="rId57"/>
    <p:sldId id="494" r:id="rId58"/>
    <p:sldId id="512" r:id="rId59"/>
    <p:sldId id="495" r:id="rId60"/>
    <p:sldId id="453" r:id="rId61"/>
    <p:sldId id="383" r:id="rId62"/>
    <p:sldId id="496" r:id="rId63"/>
    <p:sldId id="381" r:id="rId64"/>
    <p:sldId id="497" r:id="rId65"/>
    <p:sldId id="499" r:id="rId66"/>
    <p:sldId id="455" r:id="rId67"/>
    <p:sldId id="502" r:id="rId68"/>
    <p:sldId id="385" r:id="rId69"/>
    <p:sldId id="500" r:id="rId70"/>
    <p:sldId id="501" r:id="rId71"/>
    <p:sldId id="503" r:id="rId72"/>
    <p:sldId id="384" r:id="rId73"/>
    <p:sldId id="504" r:id="rId74"/>
    <p:sldId id="505" r:id="rId75"/>
    <p:sldId id="506" r:id="rId76"/>
    <p:sldId id="387" r:id="rId77"/>
    <p:sldId id="391" r:id="rId78"/>
    <p:sldId id="508" r:id="rId79"/>
    <p:sldId id="390" r:id="rId80"/>
    <p:sldId id="519" r:id="rId81"/>
    <p:sldId id="520" r:id="rId82"/>
    <p:sldId id="522" r:id="rId83"/>
    <p:sldId id="523" r:id="rId84"/>
    <p:sldId id="524" r:id="rId85"/>
    <p:sldId id="525" r:id="rId86"/>
    <p:sldId id="392"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3" autoAdjust="0"/>
    <p:restoredTop sz="85850" autoAdjust="0"/>
  </p:normalViewPr>
  <p:slideViewPr>
    <p:cSldViewPr snapToGrid="0">
      <p:cViewPr varScale="1">
        <p:scale>
          <a:sx n="105" d="100"/>
          <a:sy n="105" d="100"/>
        </p:scale>
        <p:origin x="15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11</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61</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10/29/23</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10/29/23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10/29/23</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10/29/23</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10/29/23</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10/29/23</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10/29/23</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10/29/23</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10/29/23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 CS-96</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harvard logo transparen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81952"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normAutofit/>
          </a:bodyPr>
          <a:lstStyle/>
          <a:p>
            <a:r>
              <a:rPr lang="en-US" sz="4800" dirty="0"/>
              <a:t>Equities</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10/29/23</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 CS96</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6003635" y="4988467"/>
            <a:ext cx="184730" cy="369332"/>
          </a:xfrm>
          <a:prstGeom prst="rect">
            <a:avLst/>
          </a:prstGeom>
        </p:spPr>
        <p:txBody>
          <a:bodyPr wrap="none">
            <a:spAutoFit/>
          </a:bodyPr>
          <a:lstStyle/>
          <a:p>
            <a:pPr algn="ctr"/>
            <a:endParaRPr lang="en-US" b="1" dirty="0"/>
          </a:p>
        </p:txBody>
      </p:sp>
      <p:pic>
        <p:nvPicPr>
          <p:cNvPr id="3" name="Picture 2">
            <a:extLst>
              <a:ext uri="{FF2B5EF4-FFF2-40B4-BE49-F238E27FC236}">
                <a16:creationId xmlns:a16="http://schemas.microsoft.com/office/drawing/2014/main" id="{48F68F7D-57EC-978A-A4DE-82EE019B26E8}"/>
              </a:ext>
            </a:extLst>
          </p:cNvPr>
          <p:cNvPicPr>
            <a:picLocks noChangeAspect="1"/>
          </p:cNvPicPr>
          <p:nvPr/>
        </p:nvPicPr>
        <p:blipFill>
          <a:blip r:embed="rId3"/>
          <a:stretch>
            <a:fillRect/>
          </a:stretch>
        </p:blipFill>
        <p:spPr>
          <a:xfrm>
            <a:off x="1524000" y="1528161"/>
            <a:ext cx="9754970" cy="3460306"/>
          </a:xfrm>
          <a:prstGeom prst="rect">
            <a:avLst/>
          </a:prstGeom>
        </p:spPr>
      </p:pic>
      <p:sp>
        <p:nvSpPr>
          <p:cNvPr id="8" name="Rectangle 7">
            <a:extLst>
              <a:ext uri="{FF2B5EF4-FFF2-40B4-BE49-F238E27FC236}">
                <a16:creationId xmlns:a16="http://schemas.microsoft.com/office/drawing/2014/main" id="{6572D90C-B14A-7DF0-37ED-B151BE082338}"/>
              </a:ext>
            </a:extLst>
          </p:cNvPr>
          <p:cNvSpPr/>
          <p:nvPr/>
        </p:nvSpPr>
        <p:spPr>
          <a:xfrm>
            <a:off x="1518144" y="5109091"/>
            <a:ext cx="975497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just RSI, MACD &amp; merging the two into a single rule, I was able to beat the SP500 trading only 20 stocks between July-Sept, BUT only a 4% gain.  </a:t>
            </a:r>
            <a:r>
              <a:rPr lang="en-US" i="1" dirty="0"/>
              <a:t>This was done within a “simulated” trading game</a:t>
            </a:r>
            <a:r>
              <a:rPr lang="en-US" dirty="0"/>
              <a:t>.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Speaking of Knight Cap</a:t>
            </a:r>
          </a:p>
        </p:txBody>
      </p:sp>
      <p:sp>
        <p:nvSpPr>
          <p:cNvPr id="3" name="Date Placeholder 2"/>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What 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 in mind for trading…</a:t>
            </a:r>
          </a:p>
        </p:txBody>
      </p:sp>
      <p:sp>
        <p:nvSpPr>
          <p:cNvPr id="3" name="Date Placeholder 2"/>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11</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short term the market is a NEGATIVE sum transaction.  Market “makers” make money on the transactions.  Retail investors pay a commission/fee for the trade, or HFT are beating your trades to scalp profit.</a:t>
            </a:r>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 careful &amp; be sure to test your methods!</a:t>
            </a:r>
          </a:p>
        </p:txBody>
      </p:sp>
    </p:spTree>
    <p:extLst>
      <p:ext uri="{BB962C8B-B14F-4D97-AF65-F5344CB8AC3E}">
        <p14:creationId xmlns:p14="http://schemas.microsoft.com/office/powerpoint/2010/main" val="92349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And stock forecasts leading to actions can affect the market, making the next forecast harder.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4734453"/>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Manipulate a time series object </a:t>
                      </a:r>
                      <a:endParaRPr lang="en-US" sz="2000" b="0" strike="noStrike"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392148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CS96</a:t>
            </a:r>
          </a:p>
        </p:txBody>
      </p:sp>
    </p:spTree>
    <p:extLst>
      <p:ext uri="{BB962C8B-B14F-4D97-AF65-F5344CB8AC3E}">
        <p14:creationId xmlns:p14="http://schemas.microsoft.com/office/powerpoint/2010/main" val="1182949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B69D85C1-292C-4644-A557-BA0CA7070E0D}"/>
              </a:ext>
            </a:extLst>
          </p:cNvPr>
          <p:cNvPicPr>
            <a:picLocks noChangeAspect="1"/>
          </p:cNvPicPr>
          <p:nvPr/>
        </p:nvPicPr>
        <p:blipFill rotWithShape="1">
          <a:blip r:embed="rId2"/>
          <a:srcRect t="21920"/>
          <a:stretch/>
        </p:blipFill>
        <p:spPr>
          <a:xfrm>
            <a:off x="20" y="1128713"/>
            <a:ext cx="12191980" cy="3879226"/>
          </a:xfrm>
          <a:prstGeom prst="rect">
            <a:avLst/>
          </a:prstGeom>
        </p:spPr>
      </p:pic>
      <p:sp>
        <p:nvSpPr>
          <p:cNvPr id="2" name="Title 1">
            <a:extLst>
              <a:ext uri="{FF2B5EF4-FFF2-40B4-BE49-F238E27FC236}">
                <a16:creationId xmlns:a16="http://schemas.microsoft.com/office/drawing/2014/main" id="{851B8590-3807-AA48-B7F5-C70EA60BEA58}"/>
              </a:ext>
            </a:extLst>
          </p:cNvPr>
          <p:cNvSpPr>
            <a:spLocks noGrp="1"/>
          </p:cNvSpPr>
          <p:nvPr>
            <p:ph type="title"/>
          </p:nvPr>
        </p:nvSpPr>
        <p:spPr>
          <a:xfrm>
            <a:off x="804484" y="5566756"/>
            <a:ext cx="10592174" cy="656946"/>
          </a:xfrm>
        </p:spPr>
        <p:txBody>
          <a:bodyPr vert="horz" lIns="91440" tIns="45720" rIns="91440" bIns="45720" rtlCol="0" anchor="t">
            <a:noAutofit/>
          </a:bodyPr>
          <a:lstStyle/>
          <a:p>
            <a:r>
              <a:rPr lang="en-US" sz="2400" dirty="0">
                <a:solidFill>
                  <a:srgbClr val="000000"/>
                </a:solidFill>
              </a:rPr>
              <a:t>US Steel Update: Pandemic Fearful Economic Panic &amp; Uncertainty</a:t>
            </a:r>
          </a:p>
        </p:txBody>
      </p:sp>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10" name="Rectangle 9">
            <a:extLst>
              <a:ext uri="{FF2B5EF4-FFF2-40B4-BE49-F238E27FC236}">
                <a16:creationId xmlns:a16="http://schemas.microsoft.com/office/drawing/2014/main" id="{151F1B89-FAA0-C24D-B1D7-0AB17D77742E}"/>
              </a:ext>
            </a:extLst>
          </p:cNvPr>
          <p:cNvSpPr/>
          <p:nvPr/>
        </p:nvSpPr>
        <p:spPr>
          <a:xfrm>
            <a:off x="10115551" y="3786188"/>
            <a:ext cx="342900" cy="5000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D94C6684-7B8B-634E-A64E-E13F2D60C482}"/>
              </a:ext>
            </a:extLst>
          </p:cNvPr>
          <p:cNvSpPr/>
          <p:nvPr/>
        </p:nvSpPr>
        <p:spPr>
          <a:xfrm>
            <a:off x="10753725" y="3786188"/>
            <a:ext cx="1119188" cy="3857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7C9C05-DDF8-B841-A91E-E58BB3C0F32C}"/>
              </a:ext>
            </a:extLst>
          </p:cNvPr>
          <p:cNvSpPr/>
          <p:nvPr/>
        </p:nvSpPr>
        <p:spPr>
          <a:xfrm>
            <a:off x="523874" y="1957811"/>
            <a:ext cx="4942103"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C6F39B1-E483-2444-9802-B6F72F8F68B7}"/>
              </a:ext>
            </a:extLst>
          </p:cNvPr>
          <p:cNvSpPr txBox="1">
            <a:spLocks/>
          </p:cNvSpPr>
          <p:nvPr/>
        </p:nvSpPr>
        <p:spPr>
          <a:xfrm>
            <a:off x="297440" y="1050202"/>
            <a:ext cx="464516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Steel Tariff &amp; Trade War as discussed.</a:t>
            </a:r>
          </a:p>
        </p:txBody>
      </p:sp>
      <p:sp>
        <p:nvSpPr>
          <p:cNvPr id="14" name="Title 1">
            <a:extLst>
              <a:ext uri="{FF2B5EF4-FFF2-40B4-BE49-F238E27FC236}">
                <a16:creationId xmlns:a16="http://schemas.microsoft.com/office/drawing/2014/main" id="{8F7DDD74-3E6B-014B-A8D0-8121E2BD113F}"/>
              </a:ext>
            </a:extLst>
          </p:cNvPr>
          <p:cNvSpPr txBox="1">
            <a:spLocks/>
          </p:cNvSpPr>
          <p:nvPr/>
        </p:nvSpPr>
        <p:spPr>
          <a:xfrm>
            <a:off x="5465977" y="1081301"/>
            <a:ext cx="3668927"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US Steel Update: Declining Impact of Trade War &amp; Expected “Soft Landing” Recession</a:t>
            </a:r>
          </a:p>
        </p:txBody>
      </p:sp>
      <p:sp>
        <p:nvSpPr>
          <p:cNvPr id="15" name="Rectangle 14">
            <a:extLst>
              <a:ext uri="{FF2B5EF4-FFF2-40B4-BE49-F238E27FC236}">
                <a16:creationId xmlns:a16="http://schemas.microsoft.com/office/drawing/2014/main" id="{34D0A0AB-93CC-CD4A-8917-B8D2B8364ECA}"/>
              </a:ext>
            </a:extLst>
          </p:cNvPr>
          <p:cNvSpPr/>
          <p:nvPr/>
        </p:nvSpPr>
        <p:spPr>
          <a:xfrm>
            <a:off x="5597236" y="1957811"/>
            <a:ext cx="3311236"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97BBC4-D1A4-D443-B428-84FB5027A34A}"/>
              </a:ext>
            </a:extLst>
          </p:cNvPr>
          <p:cNvSpPr txBox="1">
            <a:spLocks/>
          </p:cNvSpPr>
          <p:nvPr/>
        </p:nvSpPr>
        <p:spPr>
          <a:xfrm>
            <a:off x="9658275" y="1128713"/>
            <a:ext cx="253370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Pandemic Dip and Uncertainty</a:t>
            </a:r>
          </a:p>
        </p:txBody>
      </p:sp>
    </p:spTree>
    <p:extLst>
      <p:ext uri="{BB962C8B-B14F-4D97-AF65-F5344CB8AC3E}">
        <p14:creationId xmlns:p14="http://schemas.microsoft.com/office/powerpoint/2010/main" val="37370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P spid="15"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68FE-74E0-9E48-96A4-CE4F0E5072CB}"/>
              </a:ext>
            </a:extLst>
          </p:cNvPr>
          <p:cNvPicPr>
            <a:picLocks noChangeAspect="1"/>
          </p:cNvPicPr>
          <p:nvPr/>
        </p:nvPicPr>
        <p:blipFill>
          <a:blip r:embed="rId2"/>
          <a:stretch>
            <a:fillRect/>
          </a:stretch>
        </p:blipFill>
        <p:spPr>
          <a:xfrm>
            <a:off x="-1" y="1144471"/>
            <a:ext cx="12179227" cy="4108217"/>
          </a:xfrm>
          <a:prstGeom prst="rect">
            <a:avLst/>
          </a:prstGeom>
        </p:spPr>
      </p:pic>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9E76B05-6FD3-6C42-93F7-C5B5DF4B7014}"/>
              </a:ext>
            </a:extLst>
          </p:cNvPr>
          <p:cNvSpPr/>
          <p:nvPr/>
        </p:nvSpPr>
        <p:spPr>
          <a:xfrm flipH="1">
            <a:off x="10825929" y="1957811"/>
            <a:ext cx="1291001"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7B1E4D7-A2CC-6943-9A4F-32966BD50EC8}"/>
              </a:ext>
            </a:extLst>
          </p:cNvPr>
          <p:cNvSpPr txBox="1">
            <a:spLocks/>
          </p:cNvSpPr>
          <p:nvPr/>
        </p:nvSpPr>
        <p:spPr>
          <a:xfrm>
            <a:off x="9809017" y="815358"/>
            <a:ext cx="2370209"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Looks like a positive momentum?  Improving US economy, infrastructure bill</a:t>
            </a:r>
          </a:p>
        </p:txBody>
      </p:sp>
      <p:sp>
        <p:nvSpPr>
          <p:cNvPr id="15" name="Title 14">
            <a:extLst>
              <a:ext uri="{FF2B5EF4-FFF2-40B4-BE49-F238E27FC236}">
                <a16:creationId xmlns:a16="http://schemas.microsoft.com/office/drawing/2014/main" id="{0614FDF8-6A2F-A848-AF45-1A1E88D4556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274903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fontScale="90000"/>
          </a:bodyPr>
          <a:lstStyle/>
          <a:p>
            <a:r>
              <a:rPr lang="en-US" sz="2800" dirty="0"/>
              <a:t>What is an example of a stock that has been impacted by macroeconomic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31</a:t>
            </a:fld>
            <a:endParaRPr lang="en-US"/>
          </a:p>
        </p:txBody>
      </p:sp>
      <p:sp>
        <p:nvSpPr>
          <p:cNvPr id="7" name="Footer Placeholder 5">
            <a:extLst>
              <a:ext uri="{FF2B5EF4-FFF2-40B4-BE49-F238E27FC236}">
                <a16:creationId xmlns:a16="http://schemas.microsoft.com/office/drawing/2014/main" id="{B63CAD89-9197-9942-BCFB-18F4A982AB3B}"/>
              </a:ext>
            </a:extLst>
          </p:cNvPr>
          <p:cNvSpPr>
            <a:spLocks noGrp="1"/>
          </p:cNvSpPr>
          <p:nvPr>
            <p:ph type="ftr" sz="quarter" idx="11"/>
          </p:nvPr>
        </p:nvSpPr>
        <p:spPr>
          <a:xfrm>
            <a:off x="4038600" y="6356350"/>
            <a:ext cx="4114800" cy="365125"/>
          </a:xfrm>
        </p:spPr>
        <p:txBody>
          <a:bodyPr/>
          <a:lstStyle/>
          <a:p>
            <a:r>
              <a:rPr lang="en-US" dirty="0"/>
              <a:t>Kwartler CS96</a:t>
            </a:r>
          </a:p>
        </p:txBody>
      </p:sp>
    </p:spTree>
    <p:extLst>
      <p:ext uri="{BB962C8B-B14F-4D97-AF65-F5344CB8AC3E}">
        <p14:creationId xmlns:p14="http://schemas.microsoft.com/office/powerpoint/2010/main" val="4128752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a:bodyPr>
          <a:lstStyle/>
          <a:p>
            <a:r>
              <a:rPr lang="en-US" sz="2800" dirty="0"/>
              <a:t>What is an example of a stock that has been impacted by external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32</a:t>
            </a:fld>
            <a:endParaRPr lang="en-US"/>
          </a:p>
        </p:txBody>
      </p:sp>
      <p:sp>
        <p:nvSpPr>
          <p:cNvPr id="13" name="Footer Placeholder 5">
            <a:extLst>
              <a:ext uri="{FF2B5EF4-FFF2-40B4-BE49-F238E27FC236}">
                <a16:creationId xmlns:a16="http://schemas.microsoft.com/office/drawing/2014/main" id="{8ECA0CF3-8F19-6044-B47B-619A47DA55BF}"/>
              </a:ext>
            </a:extLst>
          </p:cNvPr>
          <p:cNvSpPr>
            <a:spLocks noGrp="1"/>
          </p:cNvSpPr>
          <p:nvPr>
            <p:ph type="ftr" sz="quarter" idx="11"/>
          </p:nvPr>
        </p:nvSpPr>
        <p:spPr>
          <a:xfrm>
            <a:off x="4038600" y="6356350"/>
            <a:ext cx="4114800" cy="365125"/>
          </a:xfrm>
        </p:spPr>
        <p:txBody>
          <a:bodyPr/>
          <a:lstStyle/>
          <a:p>
            <a:r>
              <a:rPr lang="en-US"/>
              <a:t>Kwartler CS96</a:t>
            </a:r>
            <a:endParaRPr lang="en-US" dirty="0"/>
          </a:p>
        </p:txBody>
      </p:sp>
      <p:pic>
        <p:nvPicPr>
          <p:cNvPr id="6" name="Picture 5">
            <a:extLst>
              <a:ext uri="{FF2B5EF4-FFF2-40B4-BE49-F238E27FC236}">
                <a16:creationId xmlns:a16="http://schemas.microsoft.com/office/drawing/2014/main" id="{1B3C8A62-1BFA-A74F-8A82-6D30DD202F63}"/>
              </a:ext>
            </a:extLst>
          </p:cNvPr>
          <p:cNvPicPr>
            <a:picLocks noChangeAspect="1"/>
          </p:cNvPicPr>
          <p:nvPr/>
        </p:nvPicPr>
        <p:blipFill>
          <a:blip r:embed="rId2"/>
          <a:stretch>
            <a:fillRect/>
          </a:stretch>
        </p:blipFill>
        <p:spPr>
          <a:xfrm>
            <a:off x="313813" y="1099574"/>
            <a:ext cx="5231581" cy="312656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64527A7B-500A-F447-8111-AA820A95FB4B}"/>
              </a:ext>
            </a:extLst>
          </p:cNvPr>
          <p:cNvPicPr>
            <a:picLocks noChangeAspect="1"/>
          </p:cNvPicPr>
          <p:nvPr/>
        </p:nvPicPr>
        <p:blipFill>
          <a:blip r:embed="rId3"/>
          <a:stretch>
            <a:fillRect/>
          </a:stretch>
        </p:blipFill>
        <p:spPr>
          <a:xfrm>
            <a:off x="6200775" y="1120775"/>
            <a:ext cx="5548312" cy="331585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3BB3CC7A-C44E-5A48-AFA5-04B558844C0C}"/>
              </a:ext>
            </a:extLst>
          </p:cNvPr>
          <p:cNvPicPr>
            <a:picLocks noChangeAspect="1"/>
          </p:cNvPicPr>
          <p:nvPr/>
        </p:nvPicPr>
        <p:blipFill>
          <a:blip r:embed="rId4"/>
          <a:stretch>
            <a:fillRect/>
          </a:stretch>
        </p:blipFill>
        <p:spPr>
          <a:xfrm>
            <a:off x="3472733" y="3809871"/>
            <a:ext cx="4523658" cy="2703488"/>
          </a:xfrm>
          <a:prstGeom prst="rect">
            <a:avLst/>
          </a:prstGeom>
          <a:ln>
            <a:solidFill>
              <a:schemeClr val="bg2">
                <a:lumMod val="50000"/>
              </a:schemeClr>
            </a:solidFill>
          </a:ln>
        </p:spPr>
      </p:pic>
    </p:spTree>
    <p:extLst>
      <p:ext uri="{BB962C8B-B14F-4D97-AF65-F5344CB8AC3E}">
        <p14:creationId xmlns:p14="http://schemas.microsoft.com/office/powerpoint/2010/main" val="3397313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78CE-AFEB-ED4E-A444-55E1D600562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1E12202-60E5-C24B-9031-C19379672170}"/>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8B52D04F-6454-8F41-9653-F98C4EBE2B1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ABCDF5-9D08-9D4F-AD71-6062459D04B7}"/>
              </a:ext>
            </a:extLst>
          </p:cNvPr>
          <p:cNvSpPr>
            <a:spLocks noGrp="1"/>
          </p:cNvSpPr>
          <p:nvPr>
            <p:ph type="sldNum" sz="quarter" idx="4"/>
          </p:nvPr>
        </p:nvSpPr>
        <p:spPr/>
        <p:txBody>
          <a:bodyPr/>
          <a:lstStyle/>
          <a:p>
            <a:fld id="{37290FF7-652B-4475-AEAB-8B1A5D23AE09}" type="slidenum">
              <a:rPr lang="en-US" smtClean="0"/>
              <a:t>33</a:t>
            </a:fld>
            <a:endParaRPr lang="en-US"/>
          </a:p>
        </p:txBody>
      </p:sp>
      <p:pic>
        <p:nvPicPr>
          <p:cNvPr id="8" name="Picture 7">
            <a:extLst>
              <a:ext uri="{FF2B5EF4-FFF2-40B4-BE49-F238E27FC236}">
                <a16:creationId xmlns:a16="http://schemas.microsoft.com/office/drawing/2014/main" id="{0C09A925-B2E3-4741-9C3C-CC0EF39BA086}"/>
              </a:ext>
            </a:extLst>
          </p:cNvPr>
          <p:cNvPicPr>
            <a:picLocks noChangeAspect="1"/>
          </p:cNvPicPr>
          <p:nvPr/>
        </p:nvPicPr>
        <p:blipFill>
          <a:blip r:embed="rId2"/>
          <a:stretch>
            <a:fillRect/>
          </a:stretch>
        </p:blipFill>
        <p:spPr>
          <a:xfrm>
            <a:off x="272809" y="260205"/>
            <a:ext cx="5242467" cy="3394971"/>
          </a:xfrm>
          <a:prstGeom prst="rect">
            <a:avLst/>
          </a:prstGeom>
          <a:ln>
            <a:solidFill>
              <a:schemeClr val="tx1"/>
            </a:solidFill>
          </a:ln>
        </p:spPr>
      </p:pic>
      <p:pic>
        <p:nvPicPr>
          <p:cNvPr id="9" name="Picture 8">
            <a:extLst>
              <a:ext uri="{FF2B5EF4-FFF2-40B4-BE49-F238E27FC236}">
                <a16:creationId xmlns:a16="http://schemas.microsoft.com/office/drawing/2014/main" id="{744FD0D4-206F-1A45-95A1-3F7AF67CF3B4}"/>
              </a:ext>
            </a:extLst>
          </p:cNvPr>
          <p:cNvPicPr>
            <a:picLocks noChangeAspect="1"/>
          </p:cNvPicPr>
          <p:nvPr/>
        </p:nvPicPr>
        <p:blipFill>
          <a:blip r:embed="rId3"/>
          <a:stretch>
            <a:fillRect/>
          </a:stretch>
        </p:blipFill>
        <p:spPr>
          <a:xfrm>
            <a:off x="6096000" y="108747"/>
            <a:ext cx="5320633" cy="3445591"/>
          </a:xfrm>
          <a:prstGeom prst="rect">
            <a:avLst/>
          </a:prstGeom>
          <a:ln>
            <a:solidFill>
              <a:schemeClr val="tx1"/>
            </a:solidFill>
          </a:ln>
        </p:spPr>
      </p:pic>
      <p:pic>
        <p:nvPicPr>
          <p:cNvPr id="10" name="Picture 9">
            <a:extLst>
              <a:ext uri="{FF2B5EF4-FFF2-40B4-BE49-F238E27FC236}">
                <a16:creationId xmlns:a16="http://schemas.microsoft.com/office/drawing/2014/main" id="{B6DA692E-E678-2E44-BB7A-3D1BF86CD637}"/>
              </a:ext>
            </a:extLst>
          </p:cNvPr>
          <p:cNvPicPr>
            <a:picLocks noChangeAspect="1"/>
          </p:cNvPicPr>
          <p:nvPr/>
        </p:nvPicPr>
        <p:blipFill>
          <a:blip r:embed="rId4"/>
          <a:stretch>
            <a:fillRect/>
          </a:stretch>
        </p:blipFill>
        <p:spPr>
          <a:xfrm>
            <a:off x="3825774" y="3642659"/>
            <a:ext cx="4540451" cy="2940352"/>
          </a:xfrm>
          <a:prstGeom prst="rect">
            <a:avLst/>
          </a:prstGeom>
          <a:ln>
            <a:solidFill>
              <a:schemeClr val="tx1"/>
            </a:solidFill>
          </a:ln>
        </p:spPr>
      </p:pic>
    </p:spTree>
    <p:extLst>
      <p:ext uri="{BB962C8B-B14F-4D97-AF65-F5344CB8AC3E}">
        <p14:creationId xmlns:p14="http://schemas.microsoft.com/office/powerpoint/2010/main" val="1451783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89316044"/>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Manipulate a time series object </a:t>
                      </a:r>
                      <a:endParaRPr lang="en-US" sz="2000" b="0" strike="noStrike"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34</a:t>
            </a:fld>
            <a:endParaRPr lang="en-US" dirty="0"/>
          </a:p>
        </p:txBody>
      </p:sp>
    </p:spTree>
    <p:extLst>
      <p:ext uri="{BB962C8B-B14F-4D97-AF65-F5344CB8AC3E}">
        <p14:creationId xmlns:p14="http://schemas.microsoft.com/office/powerpoint/2010/main" val="39689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35</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5746130"/>
              </p:ext>
            </p:extLst>
          </p:nvPr>
        </p:nvGraphicFramePr>
        <p:xfrm>
          <a:off x="3190413" y="1111250"/>
          <a:ext cx="5811174" cy="192024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312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a:solidFill>
                            <a:schemeClr val="tx1"/>
                          </a:solidFill>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a:solidFill>
                            <a:schemeClr val="tx1"/>
                          </a:solidFill>
                          <a:latin typeface="+mn-lt"/>
                          <a:ea typeface="+mn-ea"/>
                          <a:cs typeface="+mn-cs"/>
                        </a:rPr>
                        <a:t>Manipulate a time series object </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36</a:t>
            </a:fld>
            <a:endParaRPr lang="en-US" dirty="0"/>
          </a:p>
        </p:txBody>
      </p:sp>
    </p:spTree>
    <p:extLst>
      <p:ext uri="{BB962C8B-B14F-4D97-AF65-F5344CB8AC3E}">
        <p14:creationId xmlns:p14="http://schemas.microsoft.com/office/powerpoint/2010/main" val="2540233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CS96</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A_TTR.R</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53743010"/>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&amp; Visualize 3 SMAs to understand the “smoothing” effect on time series data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Tree>
    <p:extLst>
      <p:ext uri="{BB962C8B-B14F-4D97-AF65-F5344CB8AC3E}">
        <p14:creationId xmlns:p14="http://schemas.microsoft.com/office/powerpoint/2010/main" val="3629109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40</a:t>
            </a:fld>
            <a:endParaRPr lang="en-US"/>
          </a:p>
        </p:txBody>
      </p:sp>
      <p:sp>
        <p:nvSpPr>
          <p:cNvPr id="7" name="TextBox 6"/>
          <p:cNvSpPr txBox="1"/>
          <p:nvPr/>
        </p:nvSpPr>
        <p:spPr>
          <a:xfrm>
            <a:off x="287863" y="1371598"/>
            <a:ext cx="7179081" cy="923330"/>
          </a:xfrm>
          <a:prstGeom prst="rect">
            <a:avLst/>
          </a:prstGeom>
          <a:noFill/>
        </p:spPr>
        <p:txBody>
          <a:bodyPr wrap="none" rtlCol="0">
            <a:spAutoFit/>
          </a:bodyPr>
          <a:lstStyle/>
          <a:p>
            <a:r>
              <a:rPr lang="en-US" dirty="0"/>
              <a:t>1. Indicator:</a:t>
            </a:r>
          </a:p>
          <a:p>
            <a:r>
              <a:rPr lang="en-US" dirty="0"/>
              <a:t>If the daily Boris Johnson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386369" cy="646331"/>
          </a:xfrm>
          <a:prstGeom prst="rect">
            <a:avLst/>
          </a:prstGeom>
          <a:noFill/>
        </p:spPr>
        <p:txBody>
          <a:bodyPr wrap="none" rtlCol="0">
            <a:spAutoFit/>
          </a:bodyPr>
          <a:lstStyle/>
          <a:p>
            <a:r>
              <a:rPr lang="en-US" dirty="0"/>
              <a:t>3. In Production:</a:t>
            </a:r>
          </a:p>
          <a:p>
            <a:r>
              <a:rPr lang="en-US" dirty="0"/>
              <a:t>Set up a script to monitor Boris’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1221823"/>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1" i="0" kern="1200" dirty="0">
                          <a:solidFill>
                            <a:srgbClr val="C00000"/>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&amp; Visualize 3 SMAs to understand the “smoothing” effect on time series data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Tree>
    <p:extLst>
      <p:ext uri="{BB962C8B-B14F-4D97-AF65-F5344CB8AC3E}">
        <p14:creationId xmlns:p14="http://schemas.microsoft.com/office/powerpoint/2010/main" val="4054388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CS96</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47</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3063-E54D-E43E-C49F-59935DEE7820}"/>
              </a:ext>
            </a:extLst>
          </p:cNvPr>
          <p:cNvSpPr>
            <a:spLocks noGrp="1"/>
          </p:cNvSpPr>
          <p:nvPr>
            <p:ph type="title"/>
          </p:nvPr>
        </p:nvSpPr>
        <p:spPr/>
        <p:txBody>
          <a:bodyPr>
            <a:normAutofit fontScale="90000"/>
          </a:bodyPr>
          <a:lstStyle/>
          <a:p>
            <a:r>
              <a:rPr lang="en-US" dirty="0"/>
              <a:t>Ok so there is a new type of belief based investor…</a:t>
            </a:r>
          </a:p>
        </p:txBody>
      </p:sp>
      <p:sp>
        <p:nvSpPr>
          <p:cNvPr id="3" name="Date Placeholder 2">
            <a:extLst>
              <a:ext uri="{FF2B5EF4-FFF2-40B4-BE49-F238E27FC236}">
                <a16:creationId xmlns:a16="http://schemas.microsoft.com/office/drawing/2014/main" id="{B083DE54-BA16-B359-E8F0-DA3244304E83}"/>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20574864-F09D-47BC-8143-72BF5107166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46D8ABA-BE76-48AB-D0B3-22BA210E6DDA}"/>
              </a:ext>
            </a:extLst>
          </p:cNvPr>
          <p:cNvSpPr>
            <a:spLocks noGrp="1"/>
          </p:cNvSpPr>
          <p:nvPr>
            <p:ph type="sldNum" sz="quarter" idx="4"/>
          </p:nvPr>
        </p:nvSpPr>
        <p:spPr/>
        <p:txBody>
          <a:bodyPr/>
          <a:lstStyle/>
          <a:p>
            <a:fld id="{37290FF7-652B-4475-AEAB-8B1A5D23AE09}" type="slidenum">
              <a:rPr lang="en-US" smtClean="0"/>
              <a:t>5</a:t>
            </a:fld>
            <a:endParaRPr lang="en-US"/>
          </a:p>
        </p:txBody>
      </p:sp>
      <p:pic>
        <p:nvPicPr>
          <p:cNvPr id="6" name="Picture 5">
            <a:extLst>
              <a:ext uri="{FF2B5EF4-FFF2-40B4-BE49-F238E27FC236}">
                <a16:creationId xmlns:a16="http://schemas.microsoft.com/office/drawing/2014/main" id="{9739D5EB-4501-28AA-5DC3-9E103F922F2E}"/>
              </a:ext>
            </a:extLst>
          </p:cNvPr>
          <p:cNvPicPr>
            <a:picLocks noChangeAspect="1"/>
          </p:cNvPicPr>
          <p:nvPr/>
        </p:nvPicPr>
        <p:blipFill>
          <a:blip r:embed="rId2"/>
          <a:stretch>
            <a:fillRect/>
          </a:stretch>
        </p:blipFill>
        <p:spPr>
          <a:xfrm>
            <a:off x="392084" y="1083310"/>
            <a:ext cx="2780419" cy="4907916"/>
          </a:xfrm>
          <a:prstGeom prst="rect">
            <a:avLst/>
          </a:prstGeom>
        </p:spPr>
      </p:pic>
      <p:pic>
        <p:nvPicPr>
          <p:cNvPr id="7" name="Picture 6">
            <a:extLst>
              <a:ext uri="{FF2B5EF4-FFF2-40B4-BE49-F238E27FC236}">
                <a16:creationId xmlns:a16="http://schemas.microsoft.com/office/drawing/2014/main" id="{058B8BD5-A3BC-C7B6-0362-8B09D4D22733}"/>
              </a:ext>
            </a:extLst>
          </p:cNvPr>
          <p:cNvPicPr>
            <a:picLocks noChangeAspect="1"/>
          </p:cNvPicPr>
          <p:nvPr/>
        </p:nvPicPr>
        <p:blipFill>
          <a:blip r:embed="rId3"/>
          <a:stretch>
            <a:fillRect/>
          </a:stretch>
        </p:blipFill>
        <p:spPr>
          <a:xfrm>
            <a:off x="3534981" y="1083310"/>
            <a:ext cx="2780419" cy="4907916"/>
          </a:xfrm>
          <a:prstGeom prst="rect">
            <a:avLst/>
          </a:prstGeom>
        </p:spPr>
      </p:pic>
      <p:pic>
        <p:nvPicPr>
          <p:cNvPr id="8" name="Picture 7">
            <a:extLst>
              <a:ext uri="{FF2B5EF4-FFF2-40B4-BE49-F238E27FC236}">
                <a16:creationId xmlns:a16="http://schemas.microsoft.com/office/drawing/2014/main" id="{97C6F6BF-3949-1E24-CB99-8B400A6BCF5F}"/>
              </a:ext>
            </a:extLst>
          </p:cNvPr>
          <p:cNvPicPr>
            <a:picLocks noChangeAspect="1"/>
          </p:cNvPicPr>
          <p:nvPr/>
        </p:nvPicPr>
        <p:blipFill>
          <a:blip r:embed="rId4"/>
          <a:stretch>
            <a:fillRect/>
          </a:stretch>
        </p:blipFill>
        <p:spPr>
          <a:xfrm>
            <a:off x="9228645" y="1083309"/>
            <a:ext cx="2780419" cy="4907917"/>
          </a:xfrm>
          <a:prstGeom prst="rect">
            <a:avLst/>
          </a:prstGeom>
        </p:spPr>
      </p:pic>
      <p:pic>
        <p:nvPicPr>
          <p:cNvPr id="1026" name="Picture 2" descr="Errol Coleman, 22, was a business major before he dropped out during COVID to pursue his career as a financial influencer. He joined TikTok in February 2020 and has since amassed 265K followers for his financial tips that he learned through 'trial and error,' using Youtube and Google to learn the basics. He first learned about the stock market when he was 18 and his father took him to a free conference in downtown Colorado Springs, 'After that, I just couldn't believe that the stock market was even like a real thing at the time and that it was available to us, like in our phone and in our computer'">
            <a:extLst>
              <a:ext uri="{FF2B5EF4-FFF2-40B4-BE49-F238E27FC236}">
                <a16:creationId xmlns:a16="http://schemas.microsoft.com/office/drawing/2014/main" id="{FD43670E-881D-61F4-95F2-0A4DD1C82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759" y="1083310"/>
            <a:ext cx="2743662" cy="490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50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50</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26,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2C2-C0E6-9341-8A55-D1D46138FC1E}"/>
              </a:ext>
            </a:extLst>
          </p:cNvPr>
          <p:cNvSpPr>
            <a:spLocks noGrp="1"/>
          </p:cNvSpPr>
          <p:nvPr>
            <p:ph type="title"/>
          </p:nvPr>
        </p:nvSpPr>
        <p:spPr/>
        <p:txBody>
          <a:bodyPr>
            <a:normAutofit fontScale="90000"/>
          </a:bodyPr>
          <a:lstStyle/>
          <a:p>
            <a:r>
              <a:rPr lang="en-US" dirty="0"/>
              <a:t>Why Lag? Version 2</a:t>
            </a:r>
          </a:p>
        </p:txBody>
      </p:sp>
      <p:sp>
        <p:nvSpPr>
          <p:cNvPr id="3" name="Date Placeholder 2">
            <a:extLst>
              <a:ext uri="{FF2B5EF4-FFF2-40B4-BE49-F238E27FC236}">
                <a16:creationId xmlns:a16="http://schemas.microsoft.com/office/drawing/2014/main" id="{BFF835BA-5A32-5A44-B773-15054F14FA7D}"/>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85B677DC-3EE5-9644-ACC3-4FD6D9D8BE06}"/>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0B05883-B9EE-084C-ACE7-85B022C4E399}"/>
              </a:ext>
            </a:extLst>
          </p:cNvPr>
          <p:cNvSpPr>
            <a:spLocks noGrp="1"/>
          </p:cNvSpPr>
          <p:nvPr>
            <p:ph type="sldNum" sz="quarter" idx="4"/>
          </p:nvPr>
        </p:nvSpPr>
        <p:spPr/>
        <p:txBody>
          <a:bodyPr/>
          <a:lstStyle/>
          <a:p>
            <a:fld id="{37290FF7-652B-4475-AEAB-8B1A5D23AE09}" type="slidenum">
              <a:rPr lang="en-US" smtClean="0"/>
              <a:t>52</a:t>
            </a:fld>
            <a:endParaRPr lang="en-US"/>
          </a:p>
        </p:txBody>
      </p:sp>
      <p:sp>
        <p:nvSpPr>
          <p:cNvPr id="6" name="TextBox 5">
            <a:extLst>
              <a:ext uri="{FF2B5EF4-FFF2-40B4-BE49-F238E27FC236}">
                <a16:creationId xmlns:a16="http://schemas.microsoft.com/office/drawing/2014/main" id="{C894D529-D580-3E40-8BB9-BF119AAF1B51}"/>
              </a:ext>
            </a:extLst>
          </p:cNvPr>
          <p:cNvSpPr txBox="1"/>
          <p:nvPr/>
        </p:nvSpPr>
        <p:spPr>
          <a:xfrm>
            <a:off x="754743" y="2133600"/>
            <a:ext cx="4666855" cy="1477328"/>
          </a:xfrm>
          <a:prstGeom prst="rect">
            <a:avLst/>
          </a:prstGeom>
          <a:noFill/>
        </p:spPr>
        <p:txBody>
          <a:bodyPr wrap="none" rtlCol="0">
            <a:spAutoFit/>
          </a:bodyPr>
          <a:lstStyle/>
          <a:p>
            <a:pPr marL="285750" indent="-285750">
              <a:buFont typeface="Arial" panose="020B0604020202020204" pitchFamily="34" charset="0"/>
              <a:buChar char="•"/>
            </a:pPr>
            <a:r>
              <a:rPr lang="en-US" dirty="0"/>
              <a:t>Day 1 you have a closing price at 4:00pm EST</a:t>
            </a:r>
          </a:p>
          <a:p>
            <a:pPr marL="285750" indent="-285750">
              <a:buFont typeface="Arial" panose="020B0604020202020204" pitchFamily="34" charset="0"/>
              <a:buChar char="•"/>
            </a:pPr>
            <a:r>
              <a:rPr lang="en-US" dirty="0"/>
              <a:t>Day 2 you have a closing price at 4:00pm EST</a:t>
            </a:r>
          </a:p>
          <a:p>
            <a:pPr marL="285750" indent="-285750">
              <a:buFont typeface="Arial" panose="020B0604020202020204" pitchFamily="34" charset="0"/>
              <a:buChar char="•"/>
            </a:pPr>
            <a:r>
              <a:rPr lang="en-US" dirty="0"/>
              <a:t>Day 3 you have a closing price at 4:00pm EST</a:t>
            </a:r>
          </a:p>
          <a:p>
            <a:pPr marL="285750" indent="-285750">
              <a:buFont typeface="Arial" panose="020B0604020202020204" pitchFamily="34" charset="0"/>
              <a:buChar char="•"/>
            </a:pPr>
            <a:r>
              <a:rPr lang="en-US" dirty="0"/>
              <a:t>Day 4 you have a closing price at 4:00pm EST</a:t>
            </a:r>
          </a:p>
          <a:p>
            <a:pPr marL="285750" indent="-285750">
              <a:buFont typeface="Arial" panose="020B0604020202020204" pitchFamily="34" charset="0"/>
              <a:buChar char="•"/>
            </a:pPr>
            <a:r>
              <a:rPr lang="en-US" dirty="0"/>
              <a:t>Day 5 you have a closing price at 4:00pm EST</a:t>
            </a:r>
          </a:p>
        </p:txBody>
      </p:sp>
      <p:sp>
        <p:nvSpPr>
          <p:cNvPr id="7" name="Triangle 6">
            <a:extLst>
              <a:ext uri="{FF2B5EF4-FFF2-40B4-BE49-F238E27FC236}">
                <a16:creationId xmlns:a16="http://schemas.microsoft.com/office/drawing/2014/main" id="{8D15720F-50D3-8A47-BDAC-752A57715AD4}"/>
              </a:ext>
            </a:extLst>
          </p:cNvPr>
          <p:cNvSpPr/>
          <p:nvPr/>
        </p:nvSpPr>
        <p:spPr>
          <a:xfrm rot="5400000">
            <a:off x="5094514" y="2540000"/>
            <a:ext cx="1915886" cy="1161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D594DC-AAA3-5442-87A4-CE2EC33B2B51}"/>
              </a:ext>
            </a:extLst>
          </p:cNvPr>
          <p:cNvSpPr/>
          <p:nvPr/>
        </p:nvSpPr>
        <p:spPr>
          <a:xfrm>
            <a:off x="914400" y="3570514"/>
            <a:ext cx="445588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you have 5 complete data points to calculate the moving average.</a:t>
            </a:r>
          </a:p>
        </p:txBody>
      </p:sp>
      <p:sp>
        <p:nvSpPr>
          <p:cNvPr id="9" name="TextBox 8">
            <a:extLst>
              <a:ext uri="{FF2B5EF4-FFF2-40B4-BE49-F238E27FC236}">
                <a16:creationId xmlns:a16="http://schemas.microsoft.com/office/drawing/2014/main" id="{96E11599-6BDC-714D-AFD5-659D62077525}"/>
              </a:ext>
            </a:extLst>
          </p:cNvPr>
          <p:cNvSpPr txBox="1"/>
          <p:nvPr/>
        </p:nvSpPr>
        <p:spPr>
          <a:xfrm>
            <a:off x="6770916" y="2518229"/>
            <a:ext cx="37229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Day 6 at 9:30AM is the earliest you could trade using the 5 day MA.</a:t>
            </a:r>
          </a:p>
        </p:txBody>
      </p:sp>
      <p:sp>
        <p:nvSpPr>
          <p:cNvPr id="10" name="TextBox 9">
            <a:extLst>
              <a:ext uri="{FF2B5EF4-FFF2-40B4-BE49-F238E27FC236}">
                <a16:creationId xmlns:a16="http://schemas.microsoft.com/office/drawing/2014/main" id="{78DF4AE0-C59C-D04A-A647-7DC283DECE20}"/>
              </a:ext>
            </a:extLst>
          </p:cNvPr>
          <p:cNvSpPr txBox="1"/>
          <p:nvPr/>
        </p:nvSpPr>
        <p:spPr>
          <a:xfrm>
            <a:off x="10087428" y="5965371"/>
            <a:ext cx="1936749" cy="246221"/>
          </a:xfrm>
          <a:prstGeom prst="rect">
            <a:avLst/>
          </a:prstGeom>
          <a:noFill/>
        </p:spPr>
        <p:txBody>
          <a:bodyPr wrap="none" rtlCol="0">
            <a:spAutoFit/>
          </a:bodyPr>
          <a:lstStyle/>
          <a:p>
            <a:r>
              <a:rPr lang="en-US" sz="1000" i="1" dirty="0"/>
              <a:t>*setting aside futures/after hours</a:t>
            </a:r>
          </a:p>
        </p:txBody>
      </p:sp>
      <p:sp>
        <p:nvSpPr>
          <p:cNvPr id="11" name="Rectangle 10">
            <a:extLst>
              <a:ext uri="{FF2B5EF4-FFF2-40B4-BE49-F238E27FC236}">
                <a16:creationId xmlns:a16="http://schemas.microsoft.com/office/drawing/2014/main" id="{A60284E4-4C1C-B242-82DA-0CA384C1E3FF}"/>
              </a:ext>
            </a:extLst>
          </p:cNvPr>
          <p:cNvSpPr/>
          <p:nvPr/>
        </p:nvSpPr>
        <p:spPr>
          <a:xfrm>
            <a:off x="6698343" y="3193143"/>
            <a:ext cx="4455886" cy="892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result you have to move the results of the calculation ”down” 1 day because that is when you would have it for use (day6)</a:t>
            </a:r>
          </a:p>
        </p:txBody>
      </p:sp>
    </p:spTree>
    <p:extLst>
      <p:ext uri="{BB962C8B-B14F-4D97-AF65-F5344CB8AC3E}">
        <p14:creationId xmlns:p14="http://schemas.microsoft.com/office/powerpoint/2010/main" val="3781424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53122113"/>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Calculate &amp; Visualize 3 SMAs to understand the “smoothing” effect on time series data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Tree>
    <p:extLst>
      <p:ext uri="{BB962C8B-B14F-4D97-AF65-F5344CB8AC3E}">
        <p14:creationId xmlns:p14="http://schemas.microsoft.com/office/powerpoint/2010/main" val="4290751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B_TTR.R</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99765727"/>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historical performance using a back-test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55</a:t>
            </a:fld>
            <a:endParaRPr lang="en-US" dirty="0"/>
          </a:p>
        </p:txBody>
      </p:sp>
    </p:spTree>
    <p:extLst>
      <p:ext uri="{BB962C8B-B14F-4D97-AF65-F5344CB8AC3E}">
        <p14:creationId xmlns:p14="http://schemas.microsoft.com/office/powerpoint/2010/main" val="3356799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58</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CS96</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55398882"/>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historical performance using a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Tree>
    <p:extLst>
      <p:ext uri="{BB962C8B-B14F-4D97-AF65-F5344CB8AC3E}">
        <p14:creationId xmlns:p14="http://schemas.microsoft.com/office/powerpoint/2010/main" val="82375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73FB-65C6-D718-535E-F5E7CEF05D51}"/>
              </a:ext>
            </a:extLst>
          </p:cNvPr>
          <p:cNvSpPr>
            <a:spLocks noGrp="1"/>
          </p:cNvSpPr>
          <p:nvPr>
            <p:ph type="title"/>
          </p:nvPr>
        </p:nvSpPr>
        <p:spPr/>
        <p:txBody>
          <a:bodyPr>
            <a:normAutofit fontScale="90000"/>
          </a:bodyPr>
          <a:lstStyle/>
          <a:p>
            <a:r>
              <a:rPr lang="en-US" dirty="0"/>
              <a:t>With predictable results</a:t>
            </a:r>
          </a:p>
        </p:txBody>
      </p:sp>
      <p:sp>
        <p:nvSpPr>
          <p:cNvPr id="3" name="Date Placeholder 2">
            <a:extLst>
              <a:ext uri="{FF2B5EF4-FFF2-40B4-BE49-F238E27FC236}">
                <a16:creationId xmlns:a16="http://schemas.microsoft.com/office/drawing/2014/main" id="{31810DC7-CE16-A5B3-E09E-1679FBC9329B}"/>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8127C91C-33DB-8AE3-0D31-DE07B453473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12FD6F-CCA5-7FC3-B19F-74EF40336122}"/>
              </a:ext>
            </a:extLst>
          </p:cNvPr>
          <p:cNvSpPr>
            <a:spLocks noGrp="1"/>
          </p:cNvSpPr>
          <p:nvPr>
            <p:ph type="sldNum" sz="quarter" idx="4"/>
          </p:nvPr>
        </p:nvSpPr>
        <p:spPr/>
        <p:txBody>
          <a:bodyPr/>
          <a:lstStyle/>
          <a:p>
            <a:fld id="{37290FF7-652B-4475-AEAB-8B1A5D23AE09}" type="slidenum">
              <a:rPr lang="en-US" smtClean="0"/>
              <a:t>6</a:t>
            </a:fld>
            <a:endParaRPr lang="en-US"/>
          </a:p>
        </p:txBody>
      </p:sp>
      <p:pic>
        <p:nvPicPr>
          <p:cNvPr id="2050" name="Picture 2" descr="Guy Turns $2,000 Investment Into $50,000 Loss Within Minutes Of The Stock  Market Opening - Caveman Circus">
            <a:extLst>
              <a:ext uri="{FF2B5EF4-FFF2-40B4-BE49-F238E27FC236}">
                <a16:creationId xmlns:a16="http://schemas.microsoft.com/office/drawing/2014/main" id="{010191BB-D190-377D-FE1E-9C127C7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143" y="1776603"/>
            <a:ext cx="5525585" cy="2892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ing a lot of degenerates claiming my loss as theirs. On the 1 year  anniversary of $10K to $1.6M to $200K, I'd like to commiserate with those  who have puked when opening">
            <a:extLst>
              <a:ext uri="{FF2B5EF4-FFF2-40B4-BE49-F238E27FC236}">
                <a16:creationId xmlns:a16="http://schemas.microsoft.com/office/drawing/2014/main" id="{198F9FA3-B97E-938E-5A14-0343F104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576" y="1288287"/>
            <a:ext cx="2850785" cy="506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30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CS96</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61</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47529764"/>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Visualize the historical performance using a back-test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3019490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C_TTR_50Day_200Day_SMA.R</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dirty="0"/>
          </a:p>
        </p:txBody>
      </p:sp>
      <p:sp>
        <p:nvSpPr>
          <p:cNvPr id="5" name="Footer Placeholder 4"/>
          <p:cNvSpPr>
            <a:spLocks noGrp="1"/>
          </p:cNvSpPr>
          <p:nvPr>
            <p:ph type="ftr" sz="quarter" idx="11"/>
          </p:nvPr>
        </p:nvSpPr>
        <p:spPr/>
        <p:txBody>
          <a:bodyPr/>
          <a:lstStyle/>
          <a:p>
            <a:r>
              <a:rPr lang="en-US"/>
              <a:t>Kwartler CS96</a:t>
            </a:r>
            <a:endParaRPr lang="en-US" dirty="0"/>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9126920"/>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tx1"/>
                          </a:solidFill>
                          <a:effectLst/>
                          <a:latin typeface="+mn-lt"/>
                          <a:ea typeface="+mn-ea"/>
                          <a:cs typeface="+mn-cs"/>
                        </a:rPr>
                        <a:t>Visualize the historical performance using a back-test</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Q&amp;A</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spTree>
    <p:extLst>
      <p:ext uri="{BB962C8B-B14F-4D97-AF65-F5344CB8AC3E}">
        <p14:creationId xmlns:p14="http://schemas.microsoft.com/office/powerpoint/2010/main" val="8015618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64262354"/>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Walk through the moving </a:t>
                      </a:r>
                      <a:r>
                        <a:rPr lang="en-US" sz="2000" b="1" i="0" kern="1200" dirty="0" err="1">
                          <a:solidFill>
                            <a:srgbClr val="C00000"/>
                          </a:solidFill>
                          <a:effectLst/>
                          <a:latin typeface="+mn-lt"/>
                          <a:ea typeface="+mn-ea"/>
                          <a:cs typeface="+mn-cs"/>
                        </a:rPr>
                        <a:t>avg</a:t>
                      </a:r>
                      <a:r>
                        <a:rPr lang="en-US" sz="2000" b="1" i="0" kern="1200" dirty="0">
                          <a:solidFill>
                            <a:srgbClr val="C00000"/>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stock &amp; MACD in a dynamic plot TTR_D.R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10749015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10/29/23</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Kwartler CS96</a:t>
            </a:r>
          </a:p>
        </p:txBody>
      </p:sp>
    </p:spTree>
    <p:extLst>
      <p:ext uri="{BB962C8B-B14F-4D97-AF65-F5344CB8AC3E}">
        <p14:creationId xmlns:p14="http://schemas.microsoft.com/office/powerpoint/2010/main" val="780651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CS96</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68</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1673402" y="3890348"/>
            <a:ext cx="8216929" cy="461665"/>
          </a:xfrm>
          <a:prstGeom prst="rect">
            <a:avLst/>
          </a:prstGeom>
          <a:noFill/>
        </p:spPr>
        <p:txBody>
          <a:bodyPr wrap="none" rtlCol="0">
            <a:spAutoFit/>
          </a:bodyPr>
          <a:lstStyle/>
          <a:p>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
        <p:nvSpPr>
          <p:cNvPr id="8" name="TextBox 7">
            <a:extLst>
              <a:ext uri="{FF2B5EF4-FFF2-40B4-BE49-F238E27FC236}">
                <a16:creationId xmlns:a16="http://schemas.microsoft.com/office/drawing/2014/main" id="{61AF331C-E908-C945-9FD4-7EF3871C9FF4}"/>
              </a:ext>
            </a:extLst>
          </p:cNvPr>
          <p:cNvSpPr txBox="1"/>
          <p:nvPr/>
        </p:nvSpPr>
        <p:spPr>
          <a:xfrm>
            <a:off x="1673402" y="4404083"/>
            <a:ext cx="8569525" cy="461665"/>
          </a:xfrm>
          <a:prstGeom prst="rect">
            <a:avLst/>
          </a:prstGeom>
          <a:noFill/>
        </p:spPr>
        <p:txBody>
          <a:bodyPr wrap="none" rtlCol="0">
            <a:spAutoFit/>
          </a:bodyPr>
          <a:lstStyle/>
          <a:p>
            <a:r>
              <a:rPr lang="en-US" sz="2400" b="1" dirty="0"/>
              <a:t>Calculate the </a:t>
            </a:r>
            <a:r>
              <a:rPr lang="en-US" sz="2400" b="1" u="sng" dirty="0"/>
              <a:t>difference</a:t>
            </a:r>
            <a:r>
              <a:rPr lang="en-US" sz="2400" b="1" dirty="0"/>
              <a:t> between averages from the previous step</a:t>
            </a:r>
          </a:p>
        </p:txBody>
      </p:sp>
      <p:sp>
        <p:nvSpPr>
          <p:cNvPr id="10" name="TextBox 9">
            <a:extLst>
              <a:ext uri="{FF2B5EF4-FFF2-40B4-BE49-F238E27FC236}">
                <a16:creationId xmlns:a16="http://schemas.microsoft.com/office/drawing/2014/main" id="{B007F6D4-D93E-F541-8C06-5D967407E9D4}"/>
              </a:ext>
            </a:extLst>
          </p:cNvPr>
          <p:cNvSpPr txBox="1"/>
          <p:nvPr/>
        </p:nvSpPr>
        <p:spPr>
          <a:xfrm>
            <a:off x="1673402" y="4917818"/>
            <a:ext cx="7575087" cy="461665"/>
          </a:xfrm>
          <a:prstGeom prst="rect">
            <a:avLst/>
          </a:prstGeom>
          <a:noFill/>
        </p:spPr>
        <p:txBody>
          <a:bodyPr wrap="none" rtlCol="0">
            <a:spAutoFit/>
          </a:bodyPr>
          <a:lstStyle/>
          <a:p>
            <a:r>
              <a:rPr lang="en-US" sz="2400" b="1" dirty="0"/>
              <a:t>Calculate the 9 day Moving Avg (</a:t>
            </a:r>
            <a:r>
              <a:rPr lang="en-US" sz="2400" b="1" dirty="0" err="1"/>
              <a:t>nSig</a:t>
            </a:r>
            <a:r>
              <a:rPr lang="en-US" sz="2400" b="1" dirty="0"/>
              <a:t>) of the previous step</a:t>
            </a:r>
          </a:p>
        </p:txBody>
      </p:sp>
    </p:spTree>
    <p:extLst>
      <p:ext uri="{BB962C8B-B14F-4D97-AF65-F5344CB8AC3E}">
        <p14:creationId xmlns:p14="http://schemas.microsoft.com/office/powerpoint/2010/main" val="37287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70</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91162688"/>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Walk through the moving </a:t>
                      </a:r>
                      <a:r>
                        <a:rPr lang="en-US" sz="2000" b="0" i="0" kern="1200" dirty="0" err="1">
                          <a:solidFill>
                            <a:schemeClr val="dk1"/>
                          </a:solidFill>
                          <a:effectLst/>
                          <a:latin typeface="+mn-lt"/>
                          <a:ea typeface="+mn-ea"/>
                          <a:cs typeface="+mn-cs"/>
                        </a:rPr>
                        <a:t>avg</a:t>
                      </a:r>
                      <a:r>
                        <a:rPr lang="en-US" sz="2000" b="0" i="0" kern="1200" dirty="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Visualize the stock &amp; MACD in a dynamic plot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71</a:t>
            </a:fld>
            <a:endParaRPr lang="en-US" dirty="0"/>
          </a:p>
        </p:txBody>
      </p:sp>
    </p:spTree>
    <p:extLst>
      <p:ext uri="{BB962C8B-B14F-4D97-AF65-F5344CB8AC3E}">
        <p14:creationId xmlns:p14="http://schemas.microsoft.com/office/powerpoint/2010/main" val="41559769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D_TTR.R</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1766125"/>
              </p:ext>
            </p:extLst>
          </p:nvPr>
        </p:nvGraphicFramePr>
        <p:xfrm>
          <a:off x="3190413" y="1111250"/>
          <a:ext cx="5811174" cy="32004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Walk through the moving </a:t>
                      </a:r>
                      <a:r>
                        <a:rPr lang="en-US" sz="2000" b="0" i="0" kern="1200" dirty="0" err="1">
                          <a:solidFill>
                            <a:schemeClr val="dk1"/>
                          </a:solidFill>
                          <a:effectLst/>
                          <a:latin typeface="+mn-lt"/>
                          <a:ea typeface="+mn-ea"/>
                          <a:cs typeface="+mn-cs"/>
                        </a:rPr>
                        <a:t>avg</a:t>
                      </a:r>
                      <a:r>
                        <a:rPr lang="en-US" sz="2000" b="0" i="0" kern="1200" dirty="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stock &amp; MACD in a dynamic plot</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73</a:t>
            </a:fld>
            <a:endParaRPr lang="en-US" dirty="0"/>
          </a:p>
        </p:txBody>
      </p:sp>
    </p:spTree>
    <p:extLst>
      <p:ext uri="{BB962C8B-B14F-4D97-AF65-F5344CB8AC3E}">
        <p14:creationId xmlns:p14="http://schemas.microsoft.com/office/powerpoint/2010/main" val="2934901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74</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4100944"/>
              </p:ext>
            </p:extLst>
          </p:nvPr>
        </p:nvGraphicFramePr>
        <p:xfrm>
          <a:off x="3190413" y="1111250"/>
          <a:ext cx="5811174" cy="1981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&amp; Applying the RSI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Learn what a relative strength indicator 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Interpret RSI as an indication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Construction &amp; visualization of RSI in dynamic</a:t>
                      </a:r>
                      <a:r>
                        <a:rPr lang="en-US" sz="2000" b="0" i="0" kern="1200" baseline="0" dirty="0">
                          <a:solidFill>
                            <a:schemeClr val="dk1"/>
                          </a:solidFill>
                          <a:effectLst/>
                          <a:latin typeface="+mn-lt"/>
                          <a:ea typeface="+mn-ea"/>
                          <a:cs typeface="+mn-cs"/>
                        </a:rPr>
                        <a:t> plot with next script</a:t>
                      </a:r>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10/29/23</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Tree>
    <p:extLst>
      <p:ext uri="{BB962C8B-B14F-4D97-AF65-F5344CB8AC3E}">
        <p14:creationId xmlns:p14="http://schemas.microsoft.com/office/powerpoint/2010/main" val="1966415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76</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a:t>Buy</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a:t>Hold</a:t>
            </a:r>
          </a:p>
        </p:txBody>
      </p:sp>
      <p:sp>
        <p:nvSpPr>
          <p:cNvPr id="42" name="TextBox 41">
            <a:extLst>
              <a:ext uri="{FF2B5EF4-FFF2-40B4-BE49-F238E27FC236}">
                <a16:creationId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a:t>Sell</a:t>
            </a:r>
          </a:p>
        </p:txBody>
      </p:sp>
    </p:spTree>
    <p:extLst>
      <p:ext uri="{BB962C8B-B14F-4D97-AF65-F5344CB8AC3E}">
        <p14:creationId xmlns:p14="http://schemas.microsoft.com/office/powerpoint/2010/main" val="2975480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First the Relative Strength</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78</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3476635" y="4189754"/>
            <a:ext cx="5958041" cy="369332"/>
          </a:xfrm>
          <a:prstGeom prst="rect">
            <a:avLst/>
          </a:prstGeom>
          <a:noFill/>
        </p:spPr>
        <p:txBody>
          <a:bodyPr wrap="none" rtlCol="0">
            <a:spAutoFit/>
          </a:bodyPr>
          <a:lstStyle/>
          <a:p>
            <a:r>
              <a:rPr lang="en-US" dirty="0"/>
              <a:t>Where RS is a ratio of avg up over avg loss in the last 14 days: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79</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Neutral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80</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 points, </a:t>
            </a:r>
          </a:p>
          <a:p>
            <a:r>
              <a:rPr lang="en-US" b="1" dirty="0"/>
              <a:t>10 points UP / 10 UP days = 1</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2984791" cy="954107"/>
          </a:xfrm>
          <a:prstGeom prst="rect">
            <a:avLst/>
          </a:prstGeom>
          <a:noFill/>
        </p:spPr>
        <p:txBody>
          <a:bodyPr wrap="none" rtlCol="0">
            <a:spAutoFit/>
          </a:bodyPr>
          <a:lstStyle/>
          <a:p>
            <a:r>
              <a:rPr lang="en-US" sz="2800" b="1" dirty="0"/>
              <a:t>RS = (10/10)/ (4/4)</a:t>
            </a:r>
          </a:p>
          <a:p>
            <a:r>
              <a:rPr lang="en-US" sz="2800" b="1" dirty="0"/>
              <a:t>RS = 1</a:t>
            </a:r>
          </a:p>
        </p:txBody>
      </p:sp>
    </p:spTree>
    <p:extLst>
      <p:ext uri="{BB962C8B-B14F-4D97-AF65-F5344CB8AC3E}">
        <p14:creationId xmlns:p14="http://schemas.microsoft.com/office/powerpoint/2010/main" val="16811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Neutral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81</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078821" cy="523220"/>
          </a:xfrm>
          <a:prstGeom prst="rect">
            <a:avLst/>
          </a:prstGeom>
          <a:noFill/>
        </p:spPr>
        <p:txBody>
          <a:bodyPr wrap="none" rtlCol="0">
            <a:spAutoFit/>
          </a:bodyPr>
          <a:lstStyle/>
          <a:p>
            <a:r>
              <a:rPr lang="en-US" sz="2800" b="1" dirty="0"/>
              <a:t>RS = 1</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449662" cy="1815882"/>
          </a:xfrm>
          <a:prstGeom prst="rect">
            <a:avLst/>
          </a:prstGeom>
          <a:noFill/>
        </p:spPr>
        <p:txBody>
          <a:bodyPr wrap="none" rtlCol="0">
            <a:spAutoFit/>
          </a:bodyPr>
          <a:lstStyle>
            <a:defPPr>
              <a:defRPr lang="en-US"/>
            </a:defPPr>
            <a:lvl1pPr>
              <a:defRPr sz="2800" b="1"/>
            </a:lvl1pPr>
          </a:lstStyle>
          <a:p>
            <a:r>
              <a:rPr lang="en-US" dirty="0"/>
              <a:t>RSI = 100 - (100 / 1+1)</a:t>
            </a:r>
          </a:p>
          <a:p>
            <a:r>
              <a:rPr lang="en-US" dirty="0"/>
              <a:t>100 – (100/2)</a:t>
            </a:r>
          </a:p>
          <a:p>
            <a:r>
              <a:rPr lang="en-US" dirty="0"/>
              <a:t>100 – 50 </a:t>
            </a:r>
          </a:p>
          <a:p>
            <a:r>
              <a:rPr lang="en-US" dirty="0"/>
              <a:t>50 (neutral)</a:t>
            </a:r>
          </a:p>
        </p:txBody>
      </p:sp>
    </p:spTree>
    <p:extLst>
      <p:ext uri="{BB962C8B-B14F-4D97-AF65-F5344CB8AC3E}">
        <p14:creationId xmlns:p14="http://schemas.microsoft.com/office/powerpoint/2010/main" val="30702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Overbought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82</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100 points, </a:t>
            </a:r>
          </a:p>
          <a:p>
            <a:r>
              <a:rPr lang="en-US" b="1" dirty="0"/>
              <a:t>100 points UP / 10 UP days = 10</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954107"/>
          </a:xfrm>
          <a:prstGeom prst="rect">
            <a:avLst/>
          </a:prstGeom>
          <a:noFill/>
        </p:spPr>
        <p:txBody>
          <a:bodyPr wrap="none" rtlCol="0">
            <a:spAutoFit/>
          </a:bodyPr>
          <a:lstStyle/>
          <a:p>
            <a:r>
              <a:rPr lang="en-US" sz="2800" b="1" dirty="0"/>
              <a:t>RS = (100/10)/ (4/4)</a:t>
            </a:r>
          </a:p>
          <a:p>
            <a:r>
              <a:rPr lang="en-US" sz="2800" b="1" dirty="0"/>
              <a:t>RS = 10</a:t>
            </a:r>
          </a:p>
        </p:txBody>
      </p:sp>
    </p:spTree>
    <p:extLst>
      <p:ext uri="{BB962C8B-B14F-4D97-AF65-F5344CB8AC3E}">
        <p14:creationId xmlns:p14="http://schemas.microsoft.com/office/powerpoint/2010/main" val="338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Overbought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83</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261564" cy="523220"/>
          </a:xfrm>
          <a:prstGeom prst="rect">
            <a:avLst/>
          </a:prstGeom>
          <a:noFill/>
        </p:spPr>
        <p:txBody>
          <a:bodyPr wrap="none" rtlCol="0">
            <a:spAutoFit/>
          </a:bodyPr>
          <a:lstStyle/>
          <a:p>
            <a:r>
              <a:rPr lang="en-US" sz="2800" b="1" dirty="0"/>
              <a:t>RS = 10</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632405" cy="1815882"/>
          </a:xfrm>
          <a:prstGeom prst="rect">
            <a:avLst/>
          </a:prstGeom>
          <a:noFill/>
        </p:spPr>
        <p:txBody>
          <a:bodyPr wrap="none" rtlCol="0">
            <a:spAutoFit/>
          </a:bodyPr>
          <a:lstStyle>
            <a:defPPr>
              <a:defRPr lang="en-US"/>
            </a:defPPr>
            <a:lvl1pPr>
              <a:defRPr sz="2800" b="1"/>
            </a:lvl1pPr>
          </a:lstStyle>
          <a:p>
            <a:r>
              <a:rPr lang="en-US" dirty="0"/>
              <a:t>RSI = 100 - (100 / 1+10)</a:t>
            </a:r>
          </a:p>
          <a:p>
            <a:r>
              <a:rPr lang="en-US" dirty="0"/>
              <a:t>100 – (100/11)</a:t>
            </a:r>
          </a:p>
          <a:p>
            <a:r>
              <a:rPr lang="en-US" dirty="0"/>
              <a:t>100 – 9.09 </a:t>
            </a:r>
          </a:p>
          <a:p>
            <a:r>
              <a:rPr lang="en-US" dirty="0"/>
              <a:t>90.9 (overbought)</a:t>
            </a:r>
          </a:p>
        </p:txBody>
      </p:sp>
    </p:spTree>
    <p:extLst>
      <p:ext uri="{BB962C8B-B14F-4D97-AF65-F5344CB8AC3E}">
        <p14:creationId xmlns:p14="http://schemas.microsoft.com/office/powerpoint/2010/main" val="33777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Oversold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84</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5 points, </a:t>
            </a:r>
          </a:p>
          <a:p>
            <a:r>
              <a:rPr lang="en-US" b="1" dirty="0"/>
              <a:t>5 points UP / 10 UP days = .5</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40 points, </a:t>
            </a:r>
          </a:p>
          <a:p>
            <a:r>
              <a:rPr lang="en-US" b="1" dirty="0"/>
              <a:t>40 points DOWN / 4 DOWN days = 10</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1384995"/>
          </a:xfrm>
          <a:prstGeom prst="rect">
            <a:avLst/>
          </a:prstGeom>
          <a:noFill/>
        </p:spPr>
        <p:txBody>
          <a:bodyPr wrap="none" rtlCol="0">
            <a:spAutoFit/>
          </a:bodyPr>
          <a:lstStyle/>
          <a:p>
            <a:r>
              <a:rPr lang="en-US" sz="2800" b="1" dirty="0"/>
              <a:t>RS = (5/10)/ (40/10)</a:t>
            </a:r>
          </a:p>
          <a:p>
            <a:r>
              <a:rPr lang="en-US" sz="2800" b="1" dirty="0"/>
              <a:t>RS = 0.5/4</a:t>
            </a:r>
          </a:p>
          <a:p>
            <a:r>
              <a:rPr lang="en-US" sz="2800" b="1" dirty="0"/>
              <a:t>RS = .125</a:t>
            </a:r>
          </a:p>
        </p:txBody>
      </p:sp>
    </p:spTree>
    <p:extLst>
      <p:ext uri="{BB962C8B-B14F-4D97-AF65-F5344CB8AC3E}">
        <p14:creationId xmlns:p14="http://schemas.microsoft.com/office/powerpoint/2010/main" val="34758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Oversold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10/29/23</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85</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540486" cy="523220"/>
          </a:xfrm>
          <a:prstGeom prst="rect">
            <a:avLst/>
          </a:prstGeom>
          <a:noFill/>
        </p:spPr>
        <p:txBody>
          <a:bodyPr wrap="none" rtlCol="0">
            <a:spAutoFit/>
          </a:bodyPr>
          <a:lstStyle/>
          <a:p>
            <a:r>
              <a:rPr lang="en-US" sz="2800" b="1" dirty="0"/>
              <a:t>RS = .125</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911327" cy="1815882"/>
          </a:xfrm>
          <a:prstGeom prst="rect">
            <a:avLst/>
          </a:prstGeom>
          <a:noFill/>
        </p:spPr>
        <p:txBody>
          <a:bodyPr wrap="none" rtlCol="0">
            <a:spAutoFit/>
          </a:bodyPr>
          <a:lstStyle>
            <a:defPPr>
              <a:defRPr lang="en-US"/>
            </a:defPPr>
            <a:lvl1pPr>
              <a:defRPr sz="2800" b="1"/>
            </a:lvl1pPr>
          </a:lstStyle>
          <a:p>
            <a:r>
              <a:rPr lang="en-US" dirty="0"/>
              <a:t>RSI = 100 - (100 / 1+.125)</a:t>
            </a:r>
          </a:p>
          <a:p>
            <a:r>
              <a:rPr lang="en-US" dirty="0"/>
              <a:t>100 – (100/1.125)</a:t>
            </a:r>
          </a:p>
          <a:p>
            <a:r>
              <a:rPr lang="en-US" dirty="0"/>
              <a:t>100 – 88.8</a:t>
            </a:r>
          </a:p>
          <a:p>
            <a:r>
              <a:rPr lang="en-US" dirty="0"/>
              <a:t>11 (oversold)</a:t>
            </a:r>
          </a:p>
        </p:txBody>
      </p:sp>
    </p:spTree>
    <p:extLst>
      <p:ext uri="{BB962C8B-B14F-4D97-AF65-F5344CB8AC3E}">
        <p14:creationId xmlns:p14="http://schemas.microsoft.com/office/powerpoint/2010/main" val="8759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E_TTR.R</a:t>
            </a:r>
          </a:p>
        </p:txBody>
      </p:sp>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86</a:t>
            </a:fld>
            <a:endParaRPr lang="en-US" dirty="0"/>
          </a:p>
        </p:txBody>
      </p:sp>
      <p:sp>
        <p:nvSpPr>
          <p:cNvPr id="4" name="Rectangle 3">
            <a:extLst>
              <a:ext uri="{FF2B5EF4-FFF2-40B4-BE49-F238E27FC236}">
                <a16:creationId xmlns:a16="http://schemas.microsoft.com/office/drawing/2014/main" id="{5CD3BAEF-AC5B-D813-01AA-0D51C68BE8AA}"/>
              </a:ext>
            </a:extLst>
          </p:cNvPr>
          <p:cNvSpPr/>
          <p:nvPr/>
        </p:nvSpPr>
        <p:spPr>
          <a:xfrm>
            <a:off x="731520" y="4840224"/>
            <a:ext cx="1116787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If you want to try this from a more advanced perspective check out this blog:</a:t>
            </a:r>
          </a:p>
          <a:p>
            <a:pPr algn="ctr"/>
            <a:r>
              <a:rPr lang="en-US" dirty="0"/>
              <a:t>https://lf0.com/post/understanding-</a:t>
            </a:r>
            <a:r>
              <a:rPr lang="en-US" dirty="0" err="1"/>
              <a:t>ttr</a:t>
            </a:r>
            <a:r>
              <a:rPr lang="en-US" dirty="0"/>
              <a:t>-package/technical-trading-rules/</a:t>
            </a:r>
          </a:p>
        </p:txBody>
      </p:sp>
    </p:spTree>
    <p:extLst>
      <p:ext uri="{BB962C8B-B14F-4D97-AF65-F5344CB8AC3E}">
        <p14:creationId xmlns:p14="http://schemas.microsoft.com/office/powerpoint/2010/main" val="3779344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10/29/23</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9</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5047</Words>
  <Application>Microsoft Macintosh PowerPoint</Application>
  <PresentationFormat>Widescreen</PresentationFormat>
  <Paragraphs>826</Paragraphs>
  <Slides>86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Calibri Light</vt:lpstr>
      <vt:lpstr>Consolas</vt:lpstr>
      <vt:lpstr>1_Office Theme</vt:lpstr>
      <vt:lpstr>Equities</vt:lpstr>
      <vt:lpstr>Agenda</vt:lpstr>
      <vt:lpstr>What is a Market?</vt:lpstr>
      <vt:lpstr>Securities Trading can be distilled into 4 categories</vt:lpstr>
      <vt:lpstr>Ok so there is a new type of belief based investor…</vt:lpstr>
      <vt:lpstr>With predictable results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US Steel Update: Pandemic Fearful Economic Panic &amp; Uncertainty</vt:lpstr>
      <vt:lpstr>PowerPoint Presentation</vt:lpstr>
      <vt:lpstr>What is an example of a stock that has been impacted by macroeconomic forces?</vt:lpstr>
      <vt:lpstr>What is an example of a stock that has been impacted by external forces?</vt:lpstr>
      <vt:lpstr>PowerPoint Presentation</vt:lpstr>
      <vt:lpstr>Agenda</vt:lpstr>
      <vt:lpstr>R has many API related libraries.</vt:lpstr>
      <vt:lpstr>Agenda</vt:lpstr>
      <vt:lpstr>Interpreting a Candlestick Chart</vt:lpstr>
      <vt:lpstr>Let’s Practice! Open A_TTR.R</vt:lpstr>
      <vt:lpstr>Agenda</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Agenda</vt:lpstr>
      <vt:lpstr>In addition to quantmod we will use TTR (technical trading rules)</vt:lpstr>
      <vt:lpstr>What is a moving average?</vt:lpstr>
      <vt:lpstr>What is a moving average?</vt:lpstr>
      <vt:lpstr>So how does SMA become an Indicator?</vt:lpstr>
      <vt:lpstr>Why Lag? Version 1</vt:lpstr>
      <vt:lpstr>Why Lag? Version 2</vt:lpstr>
      <vt:lpstr>Agenda</vt:lpstr>
      <vt:lpstr>Open B_TTR.R</vt:lpstr>
      <vt:lpstr>Agenda</vt:lpstr>
      <vt:lpstr>How does SMA become an indicator? MSFT 50 &amp; 200 day SMA</vt:lpstr>
      <vt:lpstr>How does SMA become an indicator? MSFT 50 &amp; 200 day SMA</vt:lpstr>
      <vt:lpstr>Do people really use SMA?</vt:lpstr>
      <vt:lpstr>Agenda</vt:lpstr>
      <vt:lpstr>Once you have an indicator you must test it.</vt:lpstr>
      <vt:lpstr>Interpreting the Rate of Change (ROC)</vt:lpstr>
      <vt:lpstr>Agenda</vt:lpstr>
      <vt:lpstr>Open C_TTR_50Day_200Day_SMA.R</vt:lpstr>
      <vt:lpstr>Agenda</vt:lpstr>
      <vt:lpstr>Agenda</vt:lpstr>
      <vt:lpstr>Moving Average Convergence Divergence</vt:lpstr>
      <vt:lpstr>Moving Average Convergence Divergence</vt:lpstr>
      <vt:lpstr>Moving Average Convergence Divergence</vt:lpstr>
      <vt:lpstr>Moving Average Convergence Divergence</vt:lpstr>
      <vt:lpstr>Moving Average Convergence Divergence</vt:lpstr>
      <vt:lpstr>Agenda</vt:lpstr>
      <vt:lpstr>Open D_TTR.R</vt:lpstr>
      <vt:lpstr>Agenda</vt:lpstr>
      <vt:lpstr>As a momentum indicator…</vt:lpstr>
      <vt:lpstr>Agenda</vt:lpstr>
      <vt:lpstr>Relative Strength Index (RSI)</vt:lpstr>
      <vt:lpstr>Creates a control chart.</vt:lpstr>
      <vt:lpstr>First the Relative Strength</vt:lpstr>
      <vt:lpstr>Calculating the RSI</vt:lpstr>
      <vt:lpstr>Neutral RS</vt:lpstr>
      <vt:lpstr>Neutral RSI</vt:lpstr>
      <vt:lpstr>Overbought RS</vt:lpstr>
      <vt:lpstr>Overbought RSI</vt:lpstr>
      <vt:lpstr>Oversold RS</vt:lpstr>
      <vt:lpstr>Oversold RSI</vt:lpstr>
      <vt:lpstr>Open E_TTR.R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Ted Kwartler</cp:lastModifiedBy>
  <cp:revision>12</cp:revision>
  <dcterms:created xsi:type="dcterms:W3CDTF">2020-11-02T03:34:41Z</dcterms:created>
  <dcterms:modified xsi:type="dcterms:W3CDTF">2023-10-30T03:38:04Z</dcterms:modified>
</cp:coreProperties>
</file>